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73" r:id="rId8"/>
    <p:sldId id="261" r:id="rId9"/>
    <p:sldId id="267" r:id="rId10"/>
    <p:sldId id="270" r:id="rId11"/>
    <p:sldId id="272" r:id="rId12"/>
    <p:sldId id="269" r:id="rId13"/>
    <p:sldId id="271" r:id="rId14"/>
    <p:sldId id="274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28BE-139D-4566-9AB7-8F77C6867481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5780-96DA-40FA-9A96-7BA5314A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9045-5CE6-4EB5-8CB7-CC282D8B044D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4682-1E35-4C8F-8B0C-F3674FCFC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D316-95BD-45A1-BE0A-5356D05D41CC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1C24-28CC-4C60-B721-7EFCD1ACF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361E-B50F-45B5-B23A-E57B4D148E21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D8A1-CEDB-431B-A0C4-6099CF55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27C8-3FE6-42CB-A319-0077B74B47D5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1BF1-1D49-44FB-8791-ACF15473E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0A05-03D9-487C-A9D0-E48C55FA2A1C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2EE0-0C45-4BEB-9EAF-3B1CB99B2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3CD5-9C6E-44F7-8F4C-68A5E8FCED80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0B5D-47A6-48DA-B757-0E46B94AB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47FA-8806-4386-9EA6-0B718A602FCE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84729-4EC7-4425-A027-47664F927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631C-0D33-4029-AEFD-1D4149F85C21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D541-1287-43C7-B624-34B1EAFC6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22B6-91AB-4F1A-9FAE-DBD909DBEA7E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0E60-7A2E-4E12-8D93-FDE65C334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55AF-3EF3-461B-9C1C-2430E707A681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0D49-7B03-4619-8534-1BB6A5754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8B3EC0-2042-48BC-B889-F292939D233C}" type="datetimeFigureOut">
              <a:rPr lang="en-US"/>
              <a:pPr>
                <a:defRPr/>
              </a:pPr>
              <a:t>12/13/2020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359EA46-DF36-45FF-B7EC-A54363646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35" r:id="rId8"/>
    <p:sldLayoutId id="2147483736" r:id="rId9"/>
    <p:sldLayoutId id="2147483727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6200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304800" y="5334000"/>
            <a:ext cx="8229600" cy="1250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300" smtClean="0"/>
              <a:t>ЗАЧЕТ ПО ТЕМЕ</a:t>
            </a:r>
            <a:br>
              <a:rPr lang="ru-RU" sz="3300" smtClean="0"/>
            </a:br>
            <a:r>
              <a:rPr lang="ru-RU" sz="3300" smtClean="0"/>
              <a:t>«</a:t>
            </a:r>
            <a:r>
              <a:rPr lang="ru-RU" sz="4100" smtClean="0"/>
              <a:t>ИКОНОПИСЦЫ ДРЕВНЕЙ РУСИ»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229600" cy="18288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/>
              <a:t>ВОПРОС</a:t>
            </a:r>
            <a:r>
              <a:rPr lang="ru-RU" sz="4100" smtClean="0"/>
              <a:t>  № 9</a:t>
            </a:r>
            <a:br>
              <a:rPr lang="ru-RU" sz="4100" smtClean="0"/>
            </a:br>
            <a:r>
              <a:rPr lang="ru-RU" sz="4100" smtClean="0"/>
              <a:t>Каковы черты искусства Андрея Рублева?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895600"/>
            <a:ext cx="8229600" cy="3505200"/>
          </a:xfrm>
        </p:spPr>
        <p:txBody>
          <a:bodyPr/>
          <a:lstStyle/>
          <a:p>
            <a:pPr marL="728663" indent="-609600">
              <a:buFont typeface="Wingdings 2" pitchFamily="18" charset="2"/>
              <a:buNone/>
            </a:pPr>
            <a:endParaRPr lang="ru-RU" smtClean="0"/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обилие темного цвета, экспрессивность.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гармоничный рисунок, мягкий и светлый колорит, созерцательность.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удлиненные пропорции, светлый праздничный колорит.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458200" cy="22860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100" smtClean="0"/>
              <a:t/>
            </a:r>
            <a:br>
              <a:rPr lang="ru-RU" sz="4100" smtClean="0"/>
            </a:br>
            <a:r>
              <a:rPr lang="ru-RU" sz="4100" smtClean="0"/>
              <a:t> ВОПРОС  </a:t>
            </a:r>
            <a:r>
              <a:rPr lang="ru-RU" smtClean="0"/>
              <a:t>№ 10</a:t>
            </a:r>
            <a:r>
              <a:rPr lang="ru-RU" sz="4100" smtClean="0"/>
              <a:t/>
            </a:r>
            <a:br>
              <a:rPr lang="ru-RU" sz="4100" smtClean="0"/>
            </a:br>
            <a:r>
              <a:rPr lang="ru-RU" sz="4100" smtClean="0"/>
              <a:t>Каковы черты искусства Дионисия?</a:t>
            </a:r>
            <a:br>
              <a:rPr lang="ru-RU" sz="4100" smtClean="0"/>
            </a:br>
            <a:endParaRPr lang="ru-RU" sz="4100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895600"/>
            <a:ext cx="8229600" cy="3505200"/>
          </a:xfrm>
        </p:spPr>
        <p:txBody>
          <a:bodyPr/>
          <a:lstStyle/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обилие темного цвета, экспрессивность.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гармоничный рисунок, мягкий и светлый колорит, созерцательность.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удлиненные пропорции, светлый праздничный колорит.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9812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100" smtClean="0"/>
              <a:t>ВОПРОС № 11</a:t>
            </a:r>
            <a:r>
              <a:rPr lang="ru-RU" sz="3700" smtClean="0"/>
              <a:t> </a:t>
            </a:r>
            <a:r>
              <a:rPr lang="ru-RU" sz="4100" smtClean="0"/>
              <a:t/>
            </a:r>
            <a:br>
              <a:rPr lang="ru-RU" sz="4100" smtClean="0"/>
            </a:br>
            <a:r>
              <a:rPr lang="ru-RU" sz="4100" smtClean="0"/>
              <a:t>Каковы черты искусства Феофана Грека?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048000"/>
            <a:ext cx="8229600" cy="3352800"/>
          </a:xfrm>
        </p:spPr>
        <p:txBody>
          <a:bodyPr/>
          <a:lstStyle/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обилие темного цвета, экспрессивность.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гармоничный рисунок, мягкий и светлый колорит, созерцательность.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удлиненные пропорции, светлый праздничный колорит.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81000" y="152400"/>
            <a:ext cx="8305800" cy="23622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/>
              <a:t>ВОПРОС</a:t>
            </a:r>
            <a:r>
              <a:rPr lang="ru-RU" sz="2900" smtClean="0"/>
              <a:t>  </a:t>
            </a:r>
            <a:r>
              <a:rPr lang="ru-RU" sz="3700" smtClean="0"/>
              <a:t>№12</a:t>
            </a:r>
            <a:br>
              <a:rPr lang="ru-RU" sz="3700" smtClean="0"/>
            </a:br>
            <a:r>
              <a:rPr lang="ru-RU" sz="2900" smtClean="0"/>
              <a:t>Творчество какого иконописца характеризуют следующие определения: суровый аскетизм, на иконах – старцы, отшельники?</a:t>
            </a:r>
            <a:r>
              <a:rPr lang="ru-RU" sz="2900" b="0" smtClean="0"/>
              <a:t/>
            </a:r>
            <a:br>
              <a:rPr lang="ru-RU" sz="2900" b="0" smtClean="0"/>
            </a:br>
            <a:endParaRPr lang="ru-RU" sz="2900" b="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124200"/>
            <a:ext cx="6324600" cy="3276600"/>
          </a:xfrm>
        </p:spPr>
        <p:txBody>
          <a:bodyPr/>
          <a:lstStyle/>
          <a:p>
            <a:pPr marL="728663" indent="-609600">
              <a:buFont typeface="Wingdings 2" pitchFamily="18" charset="2"/>
              <a:buAutoNum type="arabicPeriod"/>
            </a:pPr>
            <a:r>
              <a:rPr lang="ru-RU" sz="5400" smtClean="0"/>
              <a:t>Феофан Грек 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z="5400" smtClean="0"/>
              <a:t>Андрей Рублев 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z="5400" smtClean="0"/>
              <a:t>Дионисий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20574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500" smtClean="0"/>
              <a:t/>
            </a:r>
            <a:br>
              <a:rPr lang="ru-RU" sz="2500" smtClean="0"/>
            </a:br>
            <a:r>
              <a:rPr lang="ru-RU" sz="3700" smtClean="0"/>
              <a:t>ВОПРОС</a:t>
            </a:r>
            <a:r>
              <a:rPr lang="ru-RU" sz="3300" smtClean="0"/>
              <a:t> </a:t>
            </a:r>
            <a:r>
              <a:rPr lang="ru-RU" sz="4100" smtClean="0"/>
              <a:t>№13</a:t>
            </a:r>
            <a:r>
              <a:rPr lang="ru-RU" sz="3300" smtClean="0"/>
              <a:t/>
            </a:r>
            <a:br>
              <a:rPr lang="ru-RU" sz="3300" smtClean="0"/>
            </a:br>
            <a:r>
              <a:rPr lang="ru-RU" sz="2500" smtClean="0"/>
              <a:t>Творчество какого иконописца характеризуют следующие определения: удлиненные тела, яркие краски?</a:t>
            </a:r>
            <a:br>
              <a:rPr lang="ru-RU" sz="2500" smtClean="0"/>
            </a:br>
            <a:endParaRPr lang="ru-RU" sz="2500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  </a:t>
            </a:r>
            <a:r>
              <a:rPr lang="ru-RU" sz="4800" smtClean="0"/>
              <a:t>Феофан Грек 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z="4800" smtClean="0"/>
              <a:t>  Андрей Рублев 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z="4800" smtClean="0">
                <a:solidFill>
                  <a:schemeClr val="accent1"/>
                </a:solidFill>
              </a:rPr>
              <a:t>  </a:t>
            </a:r>
            <a:r>
              <a:rPr lang="ru-RU" sz="4800" smtClean="0"/>
              <a:t>Дионисий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283" y="3812984"/>
            <a:ext cx="8013192" cy="16367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Вопрос № 7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741363" y="609600"/>
            <a:ext cx="8021637" cy="190500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chemeClr val="accent1"/>
                </a:solidFill>
              </a:rPr>
              <a:t>ВОПРОС  № 14</a:t>
            </a:r>
          </a:p>
          <a:p>
            <a:pPr eaLnBrk="1" hangingPunct="1"/>
            <a:r>
              <a:rPr lang="ru-RU" sz="3200" smtClean="0">
                <a:solidFill>
                  <a:schemeClr val="accent1"/>
                </a:solidFill>
              </a:rPr>
              <a:t>Какая из этих икон принадлежит кисти Дионисия и называется «О тебе радуется»?</a:t>
            </a:r>
          </a:p>
        </p:txBody>
      </p:sp>
      <p:pic>
        <p:nvPicPr>
          <p:cNvPr id="27651" name="Рисунок 3" descr="феофан грек. богоматерь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24653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дионисий. о тебе радуется.фреска рождественского собора ферапонтова монастыря.150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048000"/>
            <a:ext cx="31638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ушаков. икона владимирской богоматери из флорищевской пустыни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200400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914400" y="57912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3962400" y="53340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7162800" y="57912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2"/>
          <p:cNvSpPr>
            <a:spLocks noGrp="1"/>
          </p:cNvSpPr>
          <p:nvPr>
            <p:ph type="body" idx="1"/>
          </p:nvPr>
        </p:nvSpPr>
        <p:spPr>
          <a:xfrm>
            <a:off x="741363" y="457200"/>
            <a:ext cx="8021637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smtClean="0">
                <a:solidFill>
                  <a:schemeClr val="accent1"/>
                </a:solidFill>
              </a:rPr>
              <a:t>ВОПРОС № 15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solidFill>
                  <a:schemeClr val="accent1"/>
                </a:solidFill>
              </a:rPr>
              <a:t>Какой изображение Иисуса Христа называется «Спас» и принадлежит кисти  Андрея Рублева:</a:t>
            </a:r>
          </a:p>
        </p:txBody>
      </p:sp>
      <p:pic>
        <p:nvPicPr>
          <p:cNvPr id="28674" name="Рисунок 3" descr="феофан грек. пантократор.bmp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533400" y="3124200"/>
            <a:ext cx="2259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 descr="андрей рублев.спас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0"/>
            <a:ext cx="2327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ушаков.спас великий архиерей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971800"/>
            <a:ext cx="2327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143000" y="55626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3657600" y="55626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6705600" y="54864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2"/>
          <p:cNvSpPr>
            <a:spLocks noGrp="1"/>
          </p:cNvSpPr>
          <p:nvPr>
            <p:ph type="body" idx="1"/>
          </p:nvPr>
        </p:nvSpPr>
        <p:spPr>
          <a:xfrm>
            <a:off x="762000" y="2819400"/>
            <a:ext cx="7793038" cy="2971800"/>
          </a:xfrm>
        </p:spPr>
        <p:txBody>
          <a:bodyPr/>
          <a:lstStyle/>
          <a:p>
            <a:pPr marL="457200" indent="-457200" eaLnBrk="1" hangingPunct="1"/>
            <a:endParaRPr lang="ru-RU" smtClean="0"/>
          </a:p>
          <a:p>
            <a:pPr marL="457200" indent="-457200" eaLnBrk="1" hangingPunct="1"/>
            <a:endParaRPr lang="ru-RU" smtClean="0"/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4800" smtClean="0"/>
              <a:t>Дионисий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4800" smtClean="0"/>
              <a:t>Феофан Грек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4800" smtClean="0"/>
              <a:t>Андрей Рублев</a:t>
            </a:r>
          </a:p>
        </p:txBody>
      </p:sp>
      <p:sp>
        <p:nvSpPr>
          <p:cNvPr id="14338" name="Rectangle 4"/>
          <p:cNvSpPr>
            <a:spLocks/>
          </p:cNvSpPr>
          <p:nvPr/>
        </p:nvSpPr>
        <p:spPr bwMode="auto">
          <a:xfrm>
            <a:off x="457200" y="1524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 anchor="ctr"/>
          <a:lstStyle/>
          <a:p>
            <a:pPr eaLnBrk="0" hangingPunct="0"/>
            <a:r>
              <a:rPr lang="ru-RU" sz="4500" b="1">
                <a:solidFill>
                  <a:srgbClr val="FFC800"/>
                </a:solidFill>
                <a:latin typeface="Corbel" pitchFamily="34" charset="0"/>
              </a:rPr>
              <a:t>ВОПРОС № 1</a:t>
            </a:r>
            <a:br>
              <a:rPr lang="ru-RU" sz="4500" b="1">
                <a:solidFill>
                  <a:srgbClr val="FFC800"/>
                </a:solidFill>
                <a:latin typeface="Corbel" pitchFamily="34" charset="0"/>
              </a:rPr>
            </a:br>
            <a:r>
              <a:rPr lang="ru-RU" sz="2500" b="1">
                <a:solidFill>
                  <a:schemeClr val="accent1"/>
                </a:solidFill>
                <a:latin typeface="Corbel" pitchFamily="34" charset="0"/>
              </a:rPr>
              <a:t>Расположите эти имена русских иконописцев в хронологическом порядке относительно лет их жизни, начиная с самого раннего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81000" y="533400"/>
            <a:ext cx="8305800" cy="16764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100" smtClean="0"/>
              <a:t>ВОПРОС № </a:t>
            </a:r>
            <a:r>
              <a:rPr lang="ru-RU" sz="4900" smtClean="0"/>
              <a:t>2</a:t>
            </a:r>
            <a:r>
              <a:rPr lang="ru-RU" sz="4100" smtClean="0"/>
              <a:t/>
            </a:r>
            <a:br>
              <a:rPr lang="ru-RU" sz="4100" smtClean="0"/>
            </a:br>
            <a:r>
              <a:rPr lang="ru-RU" sz="3300" smtClean="0">
                <a:solidFill>
                  <a:schemeClr val="accent1"/>
                </a:solidFill>
              </a:rPr>
              <a:t>Какой из этих художников нерусского происхождения:</a:t>
            </a:r>
            <a:br>
              <a:rPr lang="ru-RU" sz="3300" smtClean="0">
                <a:solidFill>
                  <a:schemeClr val="accent1"/>
                </a:solidFill>
              </a:rPr>
            </a:br>
            <a:endParaRPr lang="ru-RU" sz="3300" smtClean="0">
              <a:solidFill>
                <a:schemeClr val="accent1"/>
              </a:solidFill>
            </a:endParaRP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81000" y="2828925"/>
            <a:ext cx="6477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400"/>
              <a:t>  </a:t>
            </a:r>
            <a:r>
              <a:rPr lang="ru-RU" sz="4400">
                <a:latin typeface="Corbel" pitchFamily="34" charset="0"/>
              </a:rPr>
              <a:t>Симон Ушаков</a:t>
            </a:r>
          </a:p>
          <a:p>
            <a:pPr marL="342900" indent="-342900">
              <a:buFontTx/>
              <a:buAutoNum type="arabicPeriod"/>
            </a:pPr>
            <a:r>
              <a:rPr lang="ru-RU" sz="4400"/>
              <a:t> </a:t>
            </a:r>
            <a:r>
              <a:rPr lang="ru-RU" sz="4400">
                <a:latin typeface="Corbel" pitchFamily="34" charset="0"/>
              </a:rPr>
              <a:t> Феофан Грек</a:t>
            </a:r>
          </a:p>
          <a:p>
            <a:pPr marL="342900" indent="-342900">
              <a:buFontTx/>
              <a:buAutoNum type="arabicPeriod"/>
            </a:pPr>
            <a:r>
              <a:rPr lang="ru-RU" sz="4400"/>
              <a:t> </a:t>
            </a:r>
            <a:r>
              <a:rPr lang="ru-RU" sz="4400">
                <a:latin typeface="Corbel" pitchFamily="34" charset="0"/>
              </a:rPr>
              <a:t> Дионисий</a:t>
            </a:r>
          </a:p>
          <a:p>
            <a:pPr marL="342900" indent="-342900">
              <a:buFontTx/>
              <a:buAutoNum type="arabicPeriod"/>
            </a:pPr>
            <a:r>
              <a:rPr lang="ru-RU" sz="4400"/>
              <a:t> </a:t>
            </a:r>
            <a:r>
              <a:rPr lang="ru-RU" sz="4400">
                <a:latin typeface="Corbel" pitchFamily="34" charset="0"/>
              </a:rPr>
              <a:t> Андрей Рублев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2"/>
          <p:cNvSpPr>
            <a:spLocks noGrp="1"/>
          </p:cNvSpPr>
          <p:nvPr>
            <p:ph type="body" idx="1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ru-RU" sz="5400" smtClean="0">
                <a:solidFill>
                  <a:schemeClr val="tx1"/>
                </a:solidFill>
              </a:rPr>
              <a:t>иконописец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ru-RU" sz="4800" smtClean="0"/>
              <a:t>древнерусский художник</a:t>
            </a:r>
          </a:p>
          <a:p>
            <a:pPr marL="609600" indent="-609600" eaLnBrk="1" hangingPunct="1">
              <a:buFont typeface="Wingdings 2" pitchFamily="18" charset="2"/>
              <a:buAutoNum type="arabicPeriod"/>
            </a:pPr>
            <a:r>
              <a:rPr lang="ru-RU" sz="4800" smtClean="0"/>
              <a:t>изограф</a:t>
            </a:r>
          </a:p>
          <a:p>
            <a:pPr marL="609600" indent="-609600" eaLnBrk="1" hangingPunct="1"/>
            <a:endParaRPr lang="ru-RU" sz="4800" smtClean="0"/>
          </a:p>
        </p:txBody>
      </p:sp>
      <p:sp>
        <p:nvSpPr>
          <p:cNvPr id="16390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25146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100" smtClean="0"/>
              <a:t/>
            </a:r>
            <a:br>
              <a:rPr lang="ru-RU" sz="4100" smtClean="0"/>
            </a:br>
            <a:r>
              <a:rPr lang="ru-RU" sz="4100" smtClean="0"/>
              <a:t>ВОПРОС № 3</a:t>
            </a:r>
            <a:br>
              <a:rPr lang="ru-RU" sz="4100" smtClean="0"/>
            </a:br>
            <a:r>
              <a:rPr lang="ru-RU" sz="2900" smtClean="0">
                <a:solidFill>
                  <a:schemeClr val="accent1"/>
                </a:solidFill>
              </a:rPr>
              <a:t>Как сейчас в истории искусства называют художников писавших иконы</a:t>
            </a:r>
            <a:r>
              <a:rPr lang="ru-RU" sz="2500" smtClean="0">
                <a:solidFill>
                  <a:srgbClr val="FFFFFF"/>
                </a:solidFill>
              </a:rPr>
              <a:t>:</a:t>
            </a:r>
            <a:br>
              <a:rPr lang="ru-RU" sz="2500" smtClean="0">
                <a:solidFill>
                  <a:srgbClr val="FFFFFF"/>
                </a:solidFill>
              </a:rPr>
            </a:br>
            <a:endParaRPr lang="ru-RU" sz="25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73087" y="165100"/>
            <a:ext cx="8229601" cy="20574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300" smtClean="0"/>
              <a:t/>
            </a:r>
            <a:br>
              <a:rPr lang="ru-RU" sz="3300" smtClean="0"/>
            </a:br>
            <a:r>
              <a:rPr lang="ru-RU" smtClean="0"/>
              <a:t>ВОПРОС № 4</a:t>
            </a:r>
            <a:br>
              <a:rPr lang="ru-RU" smtClean="0"/>
            </a:br>
            <a:r>
              <a:rPr lang="ru-RU" sz="3300" smtClean="0"/>
              <a:t>Для какого собора была написана «Троица» Андрея Рублева?</a:t>
            </a:r>
            <a:br>
              <a:rPr lang="ru-RU" sz="3300" smtClean="0"/>
            </a:br>
            <a:endParaRPr lang="ru-RU" sz="3300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pPr marL="728663" indent="-609600">
              <a:buFont typeface="Wingdings 2" pitchFamily="18" charset="2"/>
              <a:buAutoNum type="arabicPeriod"/>
            </a:pPr>
            <a:r>
              <a:rPr lang="ru-RU" b="1" smtClean="0"/>
              <a:t>для Троицкого собора Троице-Сергиевой лавры.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для Успенского собора Московского Кремля.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mtClean="0"/>
              <a:t>для Святой Софии в Вологде.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/>
              <a:t>ВОПРОС № 5</a:t>
            </a: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7259638" cy="1219200"/>
          </a:xfrm>
        </p:spPr>
        <p:txBody>
          <a:bodyPr/>
          <a:lstStyle/>
          <a:p>
            <a:pPr marL="742950" lvl="1" indent="-285750" eaLnBrk="1" hangingPunct="1"/>
            <a:r>
              <a:rPr lang="ru-RU" sz="2400" smtClean="0">
                <a:solidFill>
                  <a:schemeClr val="accent1"/>
                </a:solidFill>
              </a:rPr>
              <a:t>Соотнесите:</a:t>
            </a:r>
          </a:p>
          <a:p>
            <a:pPr eaLnBrk="1" hangingPunct="1"/>
            <a:r>
              <a:rPr lang="ru-RU" sz="2800" smtClean="0">
                <a:solidFill>
                  <a:schemeClr val="accent1"/>
                </a:solidFill>
              </a:rPr>
              <a:t>1. «Троица» Андрея Рублева</a:t>
            </a:r>
          </a:p>
          <a:p>
            <a:pPr eaLnBrk="1" hangingPunct="1"/>
            <a:r>
              <a:rPr lang="ru-RU" sz="2800" smtClean="0">
                <a:solidFill>
                  <a:schemeClr val="accent1"/>
                </a:solidFill>
              </a:rPr>
              <a:t>2. «Троица» Феофана Грека</a:t>
            </a:r>
          </a:p>
          <a:p>
            <a:pPr eaLnBrk="1" hangingPunct="1"/>
            <a:endParaRPr lang="ru-RU" sz="2800" smtClean="0">
              <a:solidFill>
                <a:schemeClr val="accent1"/>
              </a:solidFill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z="2800" smtClean="0">
              <a:solidFill>
                <a:schemeClr val="tx1"/>
              </a:solidFill>
            </a:endParaRP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8435" name="Рисунок 3" descr="феофан грек.троиц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24200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19400" y="563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А</a:t>
            </a:r>
          </a:p>
        </p:txBody>
      </p:sp>
      <p:pic>
        <p:nvPicPr>
          <p:cNvPr id="18437" name="Рисунок 5" descr="рублев.троица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124200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696200" y="563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bg1"/>
                </a:solidFill>
              </a:rPr>
              <a:t>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86995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100" smtClean="0"/>
              <a:t/>
            </a:r>
            <a:br>
              <a:rPr lang="ru-RU" sz="4100" smtClean="0"/>
            </a:br>
            <a:r>
              <a:rPr lang="ru-RU" sz="4100" smtClean="0"/>
              <a:t>ВОПРОС № 6</a:t>
            </a:r>
            <a:br>
              <a:rPr lang="ru-RU" sz="4100" smtClean="0"/>
            </a:br>
            <a:r>
              <a:rPr lang="ru-RU" sz="4100" smtClean="0"/>
              <a:t> В каком музее хранится оригинал иконы «Троица» А.Рублева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3810000" y="2819400"/>
            <a:ext cx="4876800" cy="3581400"/>
          </a:xfrm>
        </p:spPr>
        <p:txBody>
          <a:bodyPr/>
          <a:lstStyle/>
          <a:p>
            <a:pPr marL="728663" indent="-609600">
              <a:buFont typeface="Wingdings 2" pitchFamily="18" charset="2"/>
              <a:buAutoNum type="arabicPeriod"/>
            </a:pPr>
            <a:r>
              <a:rPr lang="ru-RU" sz="3600" smtClean="0"/>
              <a:t>Эрмитаж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z="3600" smtClean="0"/>
              <a:t>Третьяковская галерея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z="3600" smtClean="0"/>
              <a:t>Русский музей</a:t>
            </a:r>
          </a:p>
        </p:txBody>
      </p:sp>
      <p:pic>
        <p:nvPicPr>
          <p:cNvPr id="19459" name="Рисунок 5" descr="рублев.троиц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3286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2"/>
          <p:cNvSpPr>
            <a:spLocks noGrp="1"/>
          </p:cNvSpPr>
          <p:nvPr>
            <p:ph type="body" idx="1"/>
          </p:nvPr>
        </p:nvSpPr>
        <p:spPr>
          <a:xfrm>
            <a:off x="3048000" y="3048000"/>
            <a:ext cx="5867400" cy="2971800"/>
          </a:xfrm>
        </p:spPr>
        <p:txBody>
          <a:bodyPr/>
          <a:lstStyle/>
          <a:p>
            <a:pPr eaLnBrk="1" hangingPunct="1">
              <a:buFont typeface="Wingdings 2" pitchFamily="18" charset="2"/>
              <a:buAutoNum type="arabicPeriod"/>
            </a:pPr>
            <a:r>
              <a:rPr lang="ru-RU" sz="3200" smtClean="0">
                <a:solidFill>
                  <a:schemeClr val="tx1"/>
                </a:solidFill>
              </a:rPr>
              <a:t>Андрей Рублев </a:t>
            </a:r>
            <a:endParaRPr lang="ru-RU" sz="320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3200" smtClean="0">
                <a:solidFill>
                  <a:schemeClr val="tx1"/>
                </a:solidFill>
                <a:latin typeface="Arial" charset="0"/>
              </a:rPr>
              <a:t>                       </a:t>
            </a:r>
            <a:r>
              <a:rPr lang="ru-RU" sz="3200" smtClean="0">
                <a:solidFill>
                  <a:schemeClr val="tx1"/>
                </a:solidFill>
              </a:rPr>
              <a:t>«Апостол Павел»</a:t>
            </a:r>
          </a:p>
          <a:p>
            <a:pPr eaLnBrk="1" hangingPunct="1">
              <a:buFont typeface="Wingdings 2" pitchFamily="18" charset="2"/>
              <a:buAutoNum type="arabicPeriod"/>
            </a:pPr>
            <a:r>
              <a:rPr lang="ru-RU" sz="3200" smtClean="0">
                <a:solidFill>
                  <a:schemeClr val="tx1"/>
                </a:solidFill>
              </a:rPr>
              <a:t>Феофан Грек </a:t>
            </a:r>
            <a:endParaRPr lang="ru-RU" sz="320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3200" smtClean="0">
                <a:solidFill>
                  <a:schemeClr val="tx1"/>
                </a:solidFill>
                <a:latin typeface="Arial" charset="0"/>
              </a:rPr>
              <a:t>                     </a:t>
            </a:r>
            <a:r>
              <a:rPr lang="ru-RU" sz="3200" smtClean="0">
                <a:solidFill>
                  <a:schemeClr val="tx1"/>
                </a:solidFill>
              </a:rPr>
              <a:t>«Иоанн Предтеча»</a:t>
            </a:r>
          </a:p>
          <a:p>
            <a:pPr eaLnBrk="1" hangingPunct="1">
              <a:buFont typeface="Wingdings 2" pitchFamily="18" charset="2"/>
              <a:buAutoNum type="arabicPeriod"/>
            </a:pPr>
            <a:r>
              <a:rPr lang="ru-RU" sz="3200" smtClean="0">
                <a:solidFill>
                  <a:schemeClr val="tx1"/>
                </a:solidFill>
              </a:rPr>
              <a:t>Симон Ушаков </a:t>
            </a:r>
            <a:endParaRPr lang="ru-RU" sz="320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3200" smtClean="0">
                <a:solidFill>
                  <a:schemeClr val="tx1"/>
                </a:solidFill>
                <a:latin typeface="Arial" charset="0"/>
              </a:rPr>
              <a:t>         </a:t>
            </a:r>
            <a:r>
              <a:rPr lang="ru-RU" sz="3200" smtClean="0">
                <a:solidFill>
                  <a:schemeClr val="tx1"/>
                </a:solidFill>
              </a:rPr>
              <a:t>«Спас Великий архиерей»</a:t>
            </a: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533400" y="457200"/>
            <a:ext cx="807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C800"/>
                </a:solidFill>
              </a:rPr>
              <a:t>ВОПРОС № 7</a:t>
            </a:r>
          </a:p>
          <a:p>
            <a:r>
              <a:rPr lang="ru-RU" sz="3200">
                <a:solidFill>
                  <a:schemeClr val="accent1"/>
                </a:solidFill>
              </a:rPr>
              <a:t>Как называется эта икона и кто ее автор:</a:t>
            </a:r>
          </a:p>
          <a:p>
            <a:endParaRPr lang="ru-RU" sz="3200" b="1">
              <a:solidFill>
                <a:schemeClr val="accent1"/>
              </a:solidFill>
            </a:endParaRP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19400"/>
            <a:ext cx="1906588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229600" cy="1905000"/>
          </a:xfrm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/>
              <a:t>ВОПРОС</a:t>
            </a:r>
            <a:r>
              <a:rPr lang="ru-RU" sz="2900" smtClean="0"/>
              <a:t>  </a:t>
            </a:r>
            <a:r>
              <a:rPr lang="ru-RU" sz="3700" smtClean="0"/>
              <a:t>№ 8</a:t>
            </a:r>
            <a:br>
              <a:rPr lang="ru-RU" sz="3700" smtClean="0"/>
            </a:br>
            <a:r>
              <a:rPr lang="ru-RU" sz="2900" smtClean="0"/>
              <a:t>Творчество какого иконописца характеризуют следующие определения: покой, гармония, благородство души?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200400"/>
            <a:ext cx="8229600" cy="3200400"/>
          </a:xfrm>
        </p:spPr>
        <p:txBody>
          <a:bodyPr/>
          <a:lstStyle/>
          <a:p>
            <a:pPr marL="728663" indent="-609600">
              <a:buFont typeface="Wingdings 2" pitchFamily="18" charset="2"/>
              <a:buAutoNum type="arabicPeriod"/>
            </a:pPr>
            <a:r>
              <a:rPr lang="ru-RU" sz="4800" smtClean="0"/>
              <a:t>Феофан Грек 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z="4800" smtClean="0"/>
              <a:t>Андрей Рублев </a:t>
            </a:r>
          </a:p>
          <a:p>
            <a:pPr marL="728663" indent="-609600">
              <a:buFont typeface="Wingdings 2" pitchFamily="18" charset="2"/>
              <a:buAutoNum type="arabicPeriod"/>
            </a:pPr>
            <a:r>
              <a:rPr lang="ru-RU" sz="4800" smtClean="0"/>
              <a:t>Дионисий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259</TotalTime>
  <Words>184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Corbel</vt:lpstr>
      <vt:lpstr>Wingdings 2</vt:lpstr>
      <vt:lpstr>Wingdings</vt:lpstr>
      <vt:lpstr>Wingdings 3</vt:lpstr>
      <vt:lpstr>Calibri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теме  «Древнерусская живопись»</dc:title>
  <dc:creator>комп</dc:creator>
  <cp:lastModifiedBy>User</cp:lastModifiedBy>
  <cp:revision>9</cp:revision>
  <dcterms:created xsi:type="dcterms:W3CDTF">2012-11-27T12:29:29Z</dcterms:created>
  <dcterms:modified xsi:type="dcterms:W3CDTF">2020-12-13T08:29:55Z</dcterms:modified>
</cp:coreProperties>
</file>