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sldIdLst>
    <p:sldId id="625" r:id="rId2"/>
    <p:sldId id="603" r:id="rId3"/>
    <p:sldId id="608" r:id="rId4"/>
    <p:sldId id="609" r:id="rId5"/>
    <p:sldId id="610" r:id="rId6"/>
    <p:sldId id="620" r:id="rId7"/>
    <p:sldId id="611" r:id="rId8"/>
    <p:sldId id="612" r:id="rId9"/>
    <p:sldId id="619" r:id="rId10"/>
    <p:sldId id="614" r:id="rId11"/>
    <p:sldId id="621" r:id="rId12"/>
    <p:sldId id="615" r:id="rId13"/>
    <p:sldId id="616" r:id="rId14"/>
    <p:sldId id="622" r:id="rId15"/>
    <p:sldId id="617" r:id="rId16"/>
    <p:sldId id="623" r:id="rId17"/>
    <p:sldId id="624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03300" indent="-54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06600" indent="-1092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11488" indent="-1639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014788" indent="-2185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EBB3"/>
    <a:srgbClr val="663300"/>
    <a:srgbClr val="800000"/>
    <a:srgbClr val="660033"/>
    <a:srgbClr val="FFFFCC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728" autoAdjust="0"/>
  </p:normalViewPr>
  <p:slideViewPr>
    <p:cSldViewPr>
      <p:cViewPr>
        <p:scale>
          <a:sx n="125" d="100"/>
          <a:sy n="125" d="100"/>
        </p:scale>
        <p:origin x="-762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1858A7-F8A5-4C0D-859D-B8F5D5ECE2BA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790A4F-BDE9-471D-A18B-C36651B13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0066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1pPr>
    <a:lvl2pPr marL="1003300" algn="l" defTabSz="20066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2pPr>
    <a:lvl3pPr marL="2006600" algn="l" defTabSz="20066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3pPr>
    <a:lvl4pPr marL="3011488" algn="l" defTabSz="20066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4pPr>
    <a:lvl5pPr marL="4014788" algn="l" defTabSz="2006600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Arial" charset="0"/>
      </a:defRPr>
    </a:lvl5pPr>
    <a:lvl6pPr marL="5020285" algn="l" defTabSz="20081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6024342" algn="l" defTabSz="20081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7028398" algn="l" defTabSz="20081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8032455" algn="l" defTabSz="200811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3200400"/>
            <a:ext cx="9140825" cy="19431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09"/>
                <a:ext cx="532" cy="32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1"/>
                <a:ext cx="192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69"/>
                <a:ext cx="444" cy="67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0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4"/>
              <a:chOff x="1776" y="3631"/>
              <a:chExt cx="1626" cy="684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5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9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30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7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6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1"/>
                <a:ext cx="449" cy="187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3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7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49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4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5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3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7"/>
                <a:ext cx="544" cy="736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5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5"/>
                <a:ext cx="143" cy="340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1"/>
                <a:ext cx="909" cy="532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7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9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9"/>
              <a:chOff x="5280" y="3024"/>
              <a:chExt cx="425" cy="259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7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5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7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7"/>
                <a:ext cx="192" cy="17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3"/>
                <a:ext cx="161" cy="185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3"/>
                <a:ext cx="186" cy="20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9"/>
                <a:ext cx="299" cy="18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100"/>
                  <a:ext cx="182" cy="1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02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70000"/>
            <a:ext cx="7772400" cy="130175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6E1D-2EA9-45FA-9E15-2A06569BE9B0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9352-ED43-4855-8A3F-3963331DD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6C30-060C-4248-B423-47A421431009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155A-4F64-4FBE-B92A-3D2BBC918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4386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4386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63E9-7E8C-44BB-95FF-25EAD8B542E7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BA1D-7551-4781-AC0E-A0E8EC3B8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EBBE-A658-4B3B-BD2C-895835C2EF28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0DD5-94D8-45C4-A319-43D0586A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EF988-AD7B-48DE-8AC4-3875C58480E8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0580-50F0-41C0-8471-1D067352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3839-82B9-49EF-803A-BFFCB51C5158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FEA3-2592-416A-8DF0-3DC2D3C8F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5803-A099-4881-90A2-5645C5333540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F016-5FB9-434B-900F-CBB892B8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E59E-06A9-4754-99CA-403E45338DAF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8AAE-1718-418F-AE2A-855707737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B25A-09FB-4585-BEA2-1A94BD057EF7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E09D-46F7-435E-AB2B-CD6F9C16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7BEB-E0C9-4984-B008-53044BEDC8D9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B4E3-A672-43F2-881C-D6EB02212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9AB4-C9ED-4874-B923-731452EA6AC0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447A-87DF-437A-9725-7AF16836F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94849-25E4-4175-B7BB-E249909E418C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F4FF3-71D4-4D51-BE97-58E5D898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hidden">
          <a:xfrm>
            <a:off x="6627813" y="4822825"/>
            <a:ext cx="285750" cy="15716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3200400"/>
            <a:ext cx="9140825" cy="1943100"/>
            <a:chOff x="2" y="2688"/>
            <a:chExt cx="5758" cy="1632"/>
          </a:xfrm>
        </p:grpSpPr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hidden">
              <a:xfrm>
                <a:off x="3686" y="3809"/>
                <a:ext cx="532" cy="32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2" name="Oval 10"/>
              <p:cNvSpPr>
                <a:spLocks noChangeArrowheads="1"/>
              </p:cNvSpPr>
              <p:nvPr/>
            </p:nvSpPr>
            <p:spPr bwMode="hidden">
              <a:xfrm>
                <a:off x="3856" y="3921"/>
                <a:ext cx="192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hidden">
              <a:xfrm>
                <a:off x="3695" y="4169"/>
                <a:ext cx="444" cy="67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0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9170" name="Oval 18"/>
              <p:cNvSpPr>
                <a:spLocks noChangeArrowheads="1"/>
              </p:cNvSpPr>
              <p:nvPr/>
            </p:nvSpPr>
            <p:spPr bwMode="hidden">
              <a:xfrm>
                <a:off x="2268" y="3935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hidden">
              <a:xfrm>
                <a:off x="2314" y="3959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30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5" name="Oval 23"/>
              <p:cNvSpPr>
                <a:spLocks noChangeArrowheads="1"/>
              </p:cNvSpPr>
              <p:nvPr/>
            </p:nvSpPr>
            <p:spPr bwMode="hidden">
              <a:xfrm>
                <a:off x="2437" y="4027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6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2585" y="3821"/>
                <a:ext cx="449" cy="187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3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7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49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4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5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9189" name="Freeform 37"/>
              <p:cNvSpPr>
                <a:spLocks noEditPoints="1"/>
              </p:cNvSpPr>
              <p:nvPr/>
            </p:nvSpPr>
            <p:spPr bwMode="hidden">
              <a:xfrm>
                <a:off x="4200" y="3403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4128" y="3367"/>
                <a:ext cx="544" cy="736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5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4" name="Freeform 42"/>
              <p:cNvSpPr>
                <a:spLocks/>
              </p:cNvSpPr>
              <p:nvPr/>
            </p:nvSpPr>
            <p:spPr bwMode="hidden">
              <a:xfrm>
                <a:off x="5336" y="3655"/>
                <a:ext cx="143" cy="340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1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hidden">
              <a:xfrm>
                <a:off x="4349" y="3511"/>
                <a:ext cx="909" cy="532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7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99" name="Freeform 47"/>
              <p:cNvSpPr>
                <a:spLocks/>
              </p:cNvSpPr>
              <p:nvPr/>
            </p:nvSpPr>
            <p:spPr bwMode="hidden">
              <a:xfrm>
                <a:off x="4463" y="3559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1" name="Oval 49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2" name="Oval 50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3" name="Oval 51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4" name="Oval 52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9207" name="Freeform 55"/>
              <p:cNvSpPr>
                <a:spLocks/>
              </p:cNvSpPr>
              <p:nvPr/>
            </p:nvSpPr>
            <p:spPr bwMode="hidden">
              <a:xfrm>
                <a:off x="5280" y="3187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5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09" name="Freeform 57"/>
              <p:cNvSpPr>
                <a:spLocks/>
              </p:cNvSpPr>
              <p:nvPr/>
            </p:nvSpPr>
            <p:spPr bwMode="hidden">
              <a:xfrm>
                <a:off x="5645" y="3067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10" name="Freeform 58"/>
              <p:cNvSpPr>
                <a:spLocks/>
              </p:cNvSpPr>
              <p:nvPr/>
            </p:nvSpPr>
            <p:spPr bwMode="hidden">
              <a:xfrm>
                <a:off x="5375" y="3247"/>
                <a:ext cx="192" cy="17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11" name="Freeform 59"/>
              <p:cNvSpPr>
                <a:spLocks/>
              </p:cNvSpPr>
              <p:nvPr/>
            </p:nvSpPr>
            <p:spPr bwMode="hidden">
              <a:xfrm>
                <a:off x="5304" y="3043"/>
                <a:ext cx="161" cy="185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12" name="Freeform 60"/>
              <p:cNvSpPr>
                <a:spLocks/>
              </p:cNvSpPr>
              <p:nvPr/>
            </p:nvSpPr>
            <p:spPr bwMode="hidden">
              <a:xfrm>
                <a:off x="5489" y="3043"/>
                <a:ext cx="186" cy="20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213" name="Freeform 61"/>
              <p:cNvSpPr>
                <a:spLocks noEditPoints="1"/>
              </p:cNvSpPr>
              <p:nvPr/>
            </p:nvSpPr>
            <p:spPr bwMode="hidden">
              <a:xfrm>
                <a:off x="5345" y="3059"/>
                <a:ext cx="299" cy="18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92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100"/>
                  <a:ext cx="182" cy="10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92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2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908312C-AB32-4F6E-8A74-C886E057C385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92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688316DD-F437-49C5-953A-174C075B4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81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ru-RU" sz="4000" smtClean="0">
                <a:effectLst/>
              </a:rPr>
              <a:t>2. Зачет по теме</a:t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 Живопись древней Руси</a:t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4 Ж класс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720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Икона, иконостас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5263"/>
            <a:ext cx="8229600" cy="855662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9. Что такое «канон»?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строгие правила написания святых на иконах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 время накануне православного праздника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 строгие правила жизни святых</a:t>
            </a: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10. </a:t>
            </a:r>
            <a:r>
              <a:rPr lang="ru-RU" sz="2800" smtClean="0"/>
              <a:t>Какая византийская икона является самой почитаемой святыней на Руси?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229600" cy="2670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икона Богоматери.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икона Христа Пантократора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икона Святого Дмитрия Солунского</a:t>
            </a:r>
            <a:r>
              <a:rPr lang="ru-RU" b="1" smtClean="0"/>
              <a:t>.</a:t>
            </a: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11. Какое изображение богоматери называется «одигитрия»?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002588" cy="15160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000" smtClean="0"/>
              <a:t>Богоматерь с воздетыми к небу руками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000" smtClean="0"/>
              <a:t>младенец прижимается щекой к матери</a:t>
            </a:r>
            <a:endParaRPr lang="ru-RU" sz="2000" b="1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000" smtClean="0"/>
              <a:t>младенец сидит на коленях у матери, сурово взирая на зрителя</a:t>
            </a:r>
          </a:p>
        </p:txBody>
      </p:sp>
      <p:pic>
        <p:nvPicPr>
          <p:cNvPr id="25603" name="Picture 4" descr="Одигитрия икона 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32113"/>
            <a:ext cx="12398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32113"/>
            <a:ext cx="1503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32113"/>
            <a:ext cx="142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12. Какое изображение богоматери называется «оранта»?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0150"/>
            <a:ext cx="8435975" cy="15875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Богоматерь с воздетыми к небу руками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младенец прижимается щекой к матери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младенец сидит на коленях у матери, сурово взирая на зрителя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7" name="Picture 7" descr="Одигитрия икона 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32113"/>
            <a:ext cx="12398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9" descr="Что значит слово оранта и панагия. Богоматерь Оранта: истоки образа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32113"/>
            <a:ext cx="1503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32113"/>
            <a:ext cx="142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07963"/>
            <a:ext cx="8075612" cy="1716087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13. Как называется изображение богоматери?</a:t>
            </a:r>
            <a:br>
              <a:rPr lang="ru-RU" sz="2800" smtClean="0"/>
            </a:br>
            <a:r>
              <a:rPr lang="ru-RU" sz="3600" smtClean="0"/>
              <a:t>младенец прижимается щекой к матери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9225"/>
            <a:ext cx="24892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14. Какое помещение отделяется иконостасом от основного помещения храма?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  <p:pic>
        <p:nvPicPr>
          <p:cNvPr id="28677" name="Picture 5" descr="Зачем в храме нужны иконостас и завеса над Царскими вратами? | Православная 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7788"/>
            <a:ext cx="5027613" cy="3355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7963"/>
            <a:ext cx="8218487" cy="1284287"/>
          </a:xfrm>
          <a:noFill/>
          <a:ln/>
        </p:spPr>
        <p:txBody>
          <a:bodyPr/>
          <a:lstStyle/>
          <a:p>
            <a:r>
              <a:rPr lang="ru-RU" sz="2400" b="1" smtClean="0">
                <a:effectLst/>
              </a:rPr>
              <a:t>15. Царские врата</a:t>
            </a:r>
            <a:r>
              <a:rPr lang="ru-RU" sz="2400" smtClean="0">
                <a:effectLst/>
              </a:rPr>
              <a:t>, находятся в </a:t>
            </a:r>
            <a:r>
              <a:rPr lang="ru-RU" sz="2400" b="1" smtClean="0">
                <a:effectLst/>
              </a:rPr>
              <a:t>нижнем ряду иконостаса (или по-другому «чин») — местный</a:t>
            </a:r>
            <a:br>
              <a:rPr lang="ru-RU" sz="2400" b="1" smtClean="0">
                <a:effectLst/>
              </a:rPr>
            </a:br>
            <a:endParaRPr lang="ru-RU" sz="2400" b="1" smtClean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613" y="1851025"/>
            <a:ext cx="2808287" cy="2382838"/>
          </a:xfrm>
          <a:noFill/>
          <a:ln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Слева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Справа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В центре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8229600" cy="1355725"/>
          </a:xfrm>
          <a:noFill/>
          <a:ln/>
        </p:spPr>
        <p:txBody>
          <a:bodyPr/>
          <a:lstStyle/>
          <a:p>
            <a:r>
              <a:rPr lang="ru-RU" sz="2400" smtClean="0">
                <a:effectLst/>
              </a:rPr>
              <a:t>16. В </a:t>
            </a:r>
            <a:r>
              <a:rPr lang="ru-RU" sz="2400" b="1" smtClean="0">
                <a:effectLst/>
              </a:rPr>
              <a:t>нижнем ряду иконостаса по обе стороны от Царских врат находятся иконы: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(подсказка – 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9425"/>
            <a:ext cx="8229600" cy="269398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Богоматерь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Иоанн Богослов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Соломон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mtClean="0">
                <a:effectLst/>
              </a:rPr>
              <a:t>Иисус Христос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http://www.museum.ru/1812/Painting/Goya/pic/goya.gif"/>
          <p:cNvSpPr>
            <a:spLocks noChangeAspect="1" noChangeArrowheads="1"/>
          </p:cNvSpPr>
          <p:nvPr/>
        </p:nvSpPr>
        <p:spPr bwMode="auto">
          <a:xfrm>
            <a:off x="341313" y="-3175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811" tIns="100406" rIns="200811" bIns="100406"/>
          <a:lstStyle/>
          <a:p>
            <a:endParaRPr lang="ru-RU" sz="1500"/>
          </a:p>
        </p:txBody>
      </p:sp>
      <p:sp>
        <p:nvSpPr>
          <p:cNvPr id="14338" name="AutoShape 4" descr="http://www.museum.ru/1812/Painting/Goya/pic/goya.gif"/>
          <p:cNvSpPr>
            <a:spLocks noChangeAspect="1" noChangeArrowheads="1"/>
          </p:cNvSpPr>
          <p:nvPr/>
        </p:nvSpPr>
        <p:spPr bwMode="auto">
          <a:xfrm>
            <a:off x="676275" y="17463"/>
            <a:ext cx="6683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811" tIns="100406" rIns="200811" bIns="100406"/>
          <a:lstStyle/>
          <a:p>
            <a:endParaRPr lang="ru-RU" sz="1500"/>
          </a:p>
        </p:txBody>
      </p:sp>
      <p:sp>
        <p:nvSpPr>
          <p:cNvPr id="14339" name="AutoShape 8" descr="http://www.museum.ru/1812/Painting/Goya/pic/goya.gif"/>
          <p:cNvSpPr>
            <a:spLocks noChangeAspect="1" noChangeArrowheads="1"/>
          </p:cNvSpPr>
          <p:nvPr/>
        </p:nvSpPr>
        <p:spPr bwMode="auto">
          <a:xfrm>
            <a:off x="1011238" y="352425"/>
            <a:ext cx="668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811" tIns="100406" rIns="200811" bIns="100406"/>
          <a:lstStyle/>
          <a:p>
            <a:endParaRPr lang="ru-RU" sz="150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1.Слово «икона» в переводе на русский язык </a:t>
            </a:r>
            <a:br>
              <a:rPr lang="ru-RU" sz="2800"/>
            </a:br>
            <a:r>
              <a:rPr lang="ru-RU" sz="2800"/>
              <a:t>звучит как</a:t>
            </a:r>
            <a:r>
              <a:rPr lang="ru-RU" sz="2800" i="1"/>
              <a:t/>
            </a:r>
            <a:br>
              <a:rPr lang="ru-RU" sz="2800" i="1"/>
            </a:br>
            <a:endParaRPr lang="ru-RU" sz="2800" i="1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563688"/>
            <a:ext cx="4038600" cy="27463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000" smtClean="0"/>
              <a:t>образ    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000" smtClean="0"/>
              <a:t>портрет    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4000" smtClean="0"/>
              <a:t>лик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/>
            </a:r>
            <a:br>
              <a:rPr lang="ru-RU" sz="3600"/>
            </a:br>
            <a:r>
              <a:rPr lang="ru-RU" sz="3600"/>
              <a:t>2. Иконы располагали</a:t>
            </a:r>
            <a:r>
              <a:rPr lang="ru-RU" sz="3600" i="1"/>
              <a:t/>
            </a:r>
            <a:br>
              <a:rPr lang="ru-RU" sz="3600" i="1"/>
            </a:br>
            <a:endParaRPr lang="ru-RU" sz="3600" i="1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8150"/>
            <a:ext cx="8291512" cy="28860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i="1" smtClean="0"/>
              <a:t> </a:t>
            </a:r>
            <a:r>
              <a:rPr lang="ru-RU" sz="3200" smtClean="0"/>
              <a:t>на городских воротах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smtClean="0"/>
              <a:t> </a:t>
            </a:r>
            <a:r>
              <a:rPr lang="ru-RU" sz="3200" smtClean="0"/>
              <a:t>в красном углу избы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smtClean="0"/>
              <a:t> в соответствующем ряду иконостаса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3.Почему  в просторечии иконы </a:t>
            </a:r>
            <a:br>
              <a:rPr lang="ru-RU" sz="2800" smtClean="0"/>
            </a:br>
            <a:r>
              <a:rPr lang="ru-RU" sz="2800" smtClean="0"/>
              <a:t>называют «образами</a:t>
            </a:r>
            <a:r>
              <a:rPr lang="ru-RU" sz="2800" i="1" smtClean="0"/>
              <a:t/>
            </a:r>
            <a:br>
              <a:rPr lang="ru-RU" sz="2800" i="1" smtClean="0"/>
            </a:br>
            <a:endParaRPr lang="ru-RU" sz="2800" i="1" smtClean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8150"/>
            <a:ext cx="8280400" cy="288925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i="1" smtClean="0"/>
              <a:t>  </a:t>
            </a:r>
            <a:r>
              <a:rPr lang="ru-RU" sz="2400" smtClean="0"/>
              <a:t>икона отражает образ души верующего человека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  отражает образ мира, созданный богом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  икона образным (символическим языком) рассказывает о смысле жизни</a:t>
            </a: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/>
            </a:r>
            <a:br>
              <a:rPr lang="ru-RU" sz="2800"/>
            </a:br>
            <a:r>
              <a:rPr lang="ru-RU" sz="2800"/>
              <a:t>4. В основе древнерусской иконописи </a:t>
            </a:r>
            <a:br>
              <a:rPr lang="ru-RU" sz="2800"/>
            </a:br>
            <a:r>
              <a:rPr lang="ru-RU" sz="2800"/>
              <a:t>лежит принцип</a:t>
            </a:r>
            <a:r>
              <a:rPr lang="ru-RU" sz="2800" i="1"/>
              <a:t/>
            </a:r>
            <a:br>
              <a:rPr lang="ru-RU" sz="2800" i="1"/>
            </a:br>
            <a:endParaRPr lang="ru-RU" sz="2800" i="1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229600" cy="29591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b="1" i="1" smtClean="0"/>
              <a:t>  </a:t>
            </a:r>
            <a:r>
              <a:rPr lang="ru-RU" sz="2800" smtClean="0"/>
              <a:t>обратной перспективы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  линейно-воздушной перспективы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  не учитывает правила перспективы совсем</a:t>
            </a: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800" b="1" smtClean="0"/>
              <a:t>5.Для окончательного завершения иконы </a:t>
            </a:r>
            <a:br>
              <a:rPr lang="ru-RU" sz="2800" b="1" smtClean="0"/>
            </a:br>
            <a:r>
              <a:rPr lang="ru-RU" sz="2800" b="1" smtClean="0"/>
              <a:t>ее нужно было: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8150"/>
            <a:ext cx="8229600" cy="28860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  покрыть золотом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  покрыть серебром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  покрыть краской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  покрыть олифой</a:t>
            </a: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6.  Иконописец при написании иконы должен был</a:t>
            </a:r>
            <a:r>
              <a:rPr lang="ru-RU" sz="3600" i="1" smtClean="0"/>
              <a:t/>
            </a:r>
            <a:br>
              <a:rPr lang="ru-RU" sz="3600" i="1" smtClean="0"/>
            </a:br>
            <a:endParaRPr lang="ru-RU" sz="3600" i="1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i="1" smtClean="0"/>
              <a:t> </a:t>
            </a:r>
            <a:r>
              <a:rPr lang="ru-RU" sz="2800" smtClean="0"/>
              <a:t>точно копировать иконы предшественников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строго следовать предписанного церковью канону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smtClean="0"/>
              <a:t>изображать все так, как диктует собственное воображение</a:t>
            </a: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7. «Ковчег» на иконе –</a:t>
            </a:r>
            <a:r>
              <a:rPr lang="ru-RU" sz="4000" i="1" smtClean="0"/>
              <a:t/>
            </a:r>
            <a:br>
              <a:rPr lang="ru-RU" sz="4000" i="1" smtClean="0"/>
            </a:br>
            <a:endParaRPr lang="ru-RU" sz="4000" i="1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5488"/>
            <a:ext cx="8229600" cy="259873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i="1" smtClean="0"/>
              <a:t> </a:t>
            </a:r>
            <a:r>
              <a:rPr lang="ru-RU" smtClean="0"/>
              <a:t>неглубокая прямоугольная выемка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 изображение ковчега Ноя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8. </a:t>
            </a:r>
            <a:r>
              <a:rPr lang="ru-RU" sz="3600" b="1" smtClean="0"/>
              <a:t>Главное изображение </a:t>
            </a:r>
            <a:br>
              <a:rPr lang="ru-RU" sz="3600" b="1" smtClean="0"/>
            </a:br>
            <a:r>
              <a:rPr lang="ru-RU" sz="3600" b="1" smtClean="0"/>
              <a:t>иконописец помещал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851025"/>
            <a:ext cx="5338763" cy="259873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000" smtClean="0"/>
              <a:t>  на ковчеге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000" smtClean="0"/>
              <a:t>  в лодке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000" smtClean="0"/>
              <a:t>  на пароме</a:t>
            </a:r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4608</TotalTime>
  <Words>285</Words>
  <Application>Microsoft Office PowerPoint</Application>
  <PresentationFormat>Экран (16:9)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Wingdings</vt:lpstr>
      <vt:lpstr>Calibri</vt:lpstr>
      <vt:lpstr>Круги</vt:lpstr>
      <vt:lpstr>Круги</vt:lpstr>
      <vt:lpstr>2. Зачет по теме  Живопись древней Руси 4 Ж класс </vt:lpstr>
      <vt:lpstr>  1.Слово «икона» в переводе на русский язык  звучит как </vt:lpstr>
      <vt:lpstr> 2. Иконы располагали </vt:lpstr>
      <vt:lpstr> 3.Почему  в просторечии иконы  называют «образами </vt:lpstr>
      <vt:lpstr> 4. В основе древнерусской иконописи  лежит принцип </vt:lpstr>
      <vt:lpstr> 5.Для окончательного завершения иконы  ее нужно было: </vt:lpstr>
      <vt:lpstr> 6.  Иконописец при написании иконы должен был </vt:lpstr>
      <vt:lpstr> 7. «Ковчег» на иконе – </vt:lpstr>
      <vt:lpstr>  8. Главное изображение  иконописец помещал </vt:lpstr>
      <vt:lpstr> 9. Что такое «канон»? </vt:lpstr>
      <vt:lpstr> 10. Какая византийская икона является самой почитаемой святыней на Руси? </vt:lpstr>
      <vt:lpstr> 11. Какое изображение богоматери называется «одигитрия»? </vt:lpstr>
      <vt:lpstr> 12. Какое изображение богоматери называется «оранта»? </vt:lpstr>
      <vt:lpstr> 13. Как называется изображение богоматери? младенец прижимается щекой к матери </vt:lpstr>
      <vt:lpstr>14. Какое помещение отделяется иконостасом от основного помещения храма?</vt:lpstr>
      <vt:lpstr>15. Царские врата, находятся в нижнем ряду иконостаса (или по-другому «чин») — местный </vt:lpstr>
      <vt:lpstr>16. В нижнем ряду иконостаса по обе стороны от Царских врат находятся иконы: (подсказка – 2)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Артеменко Е.М.</dc:creator>
  <cp:lastModifiedBy>User</cp:lastModifiedBy>
  <cp:revision>785</cp:revision>
  <dcterms:created xsi:type="dcterms:W3CDTF">2012-12-15T02:01:53Z</dcterms:created>
  <dcterms:modified xsi:type="dcterms:W3CDTF">2020-11-30T08:12:58Z</dcterms:modified>
</cp:coreProperties>
</file>